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2" r:id="rId1"/>
  </p:sldMasterIdLst>
  <p:sldIdLst>
    <p:sldId id="256" r:id="rId2"/>
    <p:sldId id="257" r:id="rId3"/>
    <p:sldId id="258" r:id="rId4"/>
    <p:sldId id="264" r:id="rId5"/>
    <p:sldId id="265" r:id="rId6"/>
    <p:sldId id="259" r:id="rId7"/>
    <p:sldId id="260" r:id="rId8"/>
    <p:sldId id="261" r:id="rId9"/>
    <p:sldId id="262" r:id="rId10"/>
    <p:sldId id="268" r:id="rId11"/>
    <p:sldId id="266" r:id="rId12"/>
    <p:sldId id="267" r:id="rId13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67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672101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34289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52074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43884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424280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40059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80740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5829848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18384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913163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611213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DCD5DD9-6FF9-4B7E-87B9-7B7A5130E429}" type="datetimeFigureOut">
              <a:rPr lang="ru-RU" smtClean="0"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C408C01-4203-4397-9AA5-EED4DAF37B27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3562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88477" y="956268"/>
            <a:ext cx="10133846" cy="2387600"/>
          </a:xfrm>
        </p:spPr>
        <p:txBody>
          <a:bodyPr>
            <a:noAutofit/>
          </a:bodyPr>
          <a:lstStyle/>
          <a:p>
            <a:pPr algn="ctr"/>
            <a:r>
              <a:rPr lang="ru-RU" sz="3600" b="1" dirty="0" smtClean="0">
                <a:solidFill>
                  <a:srgbClr val="7030A0"/>
                </a:solidFill>
              </a:rPr>
              <a:t>ПОСТУПЛЕНИЕ 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НА ЦЕЛЕВОЕ ОБУЧЕНИЕ 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ПО ОБРАЗОВАТЕЛЬНЫМ ПРОГРАММАМ </a:t>
            </a:r>
            <a:br>
              <a:rPr lang="ru-RU" sz="3600" b="1" dirty="0" smtClean="0">
                <a:solidFill>
                  <a:srgbClr val="7030A0"/>
                </a:solidFill>
              </a:rPr>
            </a:br>
            <a:r>
              <a:rPr lang="ru-RU" sz="3600" b="1" dirty="0" smtClean="0">
                <a:solidFill>
                  <a:srgbClr val="7030A0"/>
                </a:solidFill>
              </a:rPr>
              <a:t>ВЫСШЕГО и СРЕДНЕГО ПРОФЕССИОНАЛЬНОГО ОБРАЗОВАНИЯ</a:t>
            </a:r>
            <a:endParaRPr lang="ru-RU" sz="3600" b="1" dirty="0">
              <a:solidFill>
                <a:srgbClr val="7030A0"/>
              </a:solidFill>
            </a:endParaRPr>
          </a:p>
        </p:txBody>
      </p:sp>
      <p:pic>
        <p:nvPicPr>
          <p:cNvPr id="4" name="Рисунок 3"/>
          <p:cNvPicPr/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8428" r="65522" b="11459"/>
          <a:stretch/>
        </p:blipFill>
        <p:spPr bwMode="auto">
          <a:xfrm>
            <a:off x="442762" y="2868328"/>
            <a:ext cx="3830855" cy="3474720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5" name="Объект 2"/>
          <p:cNvSpPr txBox="1">
            <a:spLocks/>
          </p:cNvSpPr>
          <p:nvPr/>
        </p:nvSpPr>
        <p:spPr>
          <a:xfrm>
            <a:off x="6023739" y="4844812"/>
            <a:ext cx="5988113" cy="1324981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Базадырова Н.Н., заместитель начальника,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руководитель информационно-методического центра </a:t>
            </a: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 образования администрации Нижнетавдинского муниципального района</a:t>
            </a: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27104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721895"/>
            <a:ext cx="10058400" cy="5582652"/>
          </a:xfrm>
        </p:spPr>
        <p:txBody>
          <a:bodyPr>
            <a:noAutofit/>
          </a:bodyPr>
          <a:lstStyle/>
          <a:p>
            <a:pPr algn="just"/>
            <a:r>
              <a:rPr lang="ru-RU" sz="2800" b="1" dirty="0" smtClean="0">
                <a:solidFill>
                  <a:srgbClr val="FF0000"/>
                </a:solidFill>
              </a:rPr>
              <a:t>Целевое обучение </a:t>
            </a:r>
            <a:r>
              <a:rPr lang="ru-RU" sz="2800" dirty="0" smtClean="0"/>
              <a:t>- это профессиональная подготовка кадров за счёт бюджета по выделенной квоте. </a:t>
            </a:r>
          </a:p>
          <a:p>
            <a:pPr algn="just"/>
            <a:r>
              <a:rPr lang="ru-RU" sz="2800" dirty="0" smtClean="0"/>
              <a:t>Поступление на целевое обучение проходит </a:t>
            </a:r>
            <a:r>
              <a:rPr lang="ru-RU" sz="2800" b="1" dirty="0" smtClean="0">
                <a:solidFill>
                  <a:srgbClr val="FF0000"/>
                </a:solidFill>
              </a:rPr>
              <a:t>по отдельному конкурсу. </a:t>
            </a:r>
          </a:p>
          <a:p>
            <a:pPr algn="just"/>
            <a:r>
              <a:rPr lang="ru-RU" sz="2800" dirty="0" smtClean="0"/>
              <a:t>Студент может получить дополнительные меры поддержки от будущего работодателя в период обучения, например, </a:t>
            </a:r>
            <a:r>
              <a:rPr lang="ru-RU" sz="2800" b="1" dirty="0" smtClean="0">
                <a:solidFill>
                  <a:srgbClr val="FF0000"/>
                </a:solidFill>
              </a:rPr>
              <a:t>отдельную стипендию</a:t>
            </a:r>
            <a:r>
              <a:rPr lang="ru-RU" sz="2800" dirty="0" smtClean="0"/>
              <a:t>. </a:t>
            </a:r>
          </a:p>
          <a:p>
            <a:pPr algn="just"/>
            <a:r>
              <a:rPr lang="ru-RU" sz="2800" dirty="0" smtClean="0"/>
              <a:t>В отличии от бюджетников, которые поступают на общих основаниях и после выпуска из образовательной организации занимаются поиском работы самостоятельно, выпускники целевого обучения </a:t>
            </a:r>
            <a:r>
              <a:rPr lang="ru-RU" sz="2800" b="1" dirty="0" smtClean="0">
                <a:solidFill>
                  <a:srgbClr val="FF0000"/>
                </a:solidFill>
              </a:rPr>
              <a:t>сразу получают работу в организации, </a:t>
            </a:r>
          </a:p>
          <a:p>
            <a:pPr algn="just"/>
            <a:r>
              <a:rPr lang="ru-RU" sz="2800" b="1" dirty="0" smtClean="0">
                <a:solidFill>
                  <a:srgbClr val="FF0000"/>
                </a:solidFill>
              </a:rPr>
              <a:t>с которой заключили договор до поступления. </a:t>
            </a:r>
            <a:endParaRPr lang="ru-RU" sz="2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754173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6017" y="433137"/>
            <a:ext cx="11377061" cy="4724023"/>
          </a:xfrm>
        </p:spPr>
        <p:txBody>
          <a:bodyPr>
            <a:no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 smtClean="0">
                <a:solidFill>
                  <a:srgbClr val="7030A0"/>
                </a:solidFill>
              </a:rPr>
              <a:t>Нормативно-правовые акты, </a:t>
            </a:r>
          </a:p>
          <a:p>
            <a:pPr algn="ctr">
              <a:lnSpc>
                <a:spcPct val="100000"/>
              </a:lnSpc>
            </a:pPr>
            <a:r>
              <a:rPr lang="ru-RU" sz="2800" b="1" dirty="0" smtClean="0">
                <a:solidFill>
                  <a:srgbClr val="7030A0"/>
                </a:solidFill>
              </a:rPr>
              <a:t>регламентирующие приём на целевое обучение: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Постановление Правительства РФ от 27.04.2024 № 555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Постановление Правительства Тюменской области от 19.07.2024 N 481-п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Федеральный закон от 29.12.2012 N 273-ФЗ (ред. от 28.02.2025) "Об образовании в Российской Федерации" (с изм. и доп., вступ. в силу с 11.03.2025)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Постановление администрации Нижнетавдинского </a:t>
            </a:r>
            <a:r>
              <a:rPr lang="ru-RU" sz="2800" dirty="0"/>
              <a:t>муниципального района от 21.03.2025 №37 </a:t>
            </a:r>
            <a:r>
              <a:rPr lang="ru-RU" sz="2800" dirty="0" smtClean="0"/>
              <a:t>«Об </a:t>
            </a:r>
            <a:r>
              <a:rPr lang="ru-RU" sz="2800" dirty="0"/>
              <a:t>утверждении Порядка предоставления ежемесячной выплаты гражданам, заключившим договор о целевом обучении  с администрацией Нижнетавдинского муниципального </a:t>
            </a:r>
            <a:r>
              <a:rPr lang="ru-RU" sz="2800" dirty="0" smtClean="0"/>
              <a:t>района»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41773350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07981" y="452387"/>
            <a:ext cx="10058400" cy="7074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Целевые места в ТюмГУ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015" y="1797607"/>
            <a:ext cx="11174930" cy="4410688"/>
          </a:xfrm>
        </p:spPr>
        <p:txBody>
          <a:bodyPr>
            <a:normAutofit fontScale="85000" lnSpcReduction="10000"/>
          </a:bodyPr>
          <a:lstStyle/>
          <a:p>
            <a:r>
              <a:rPr lang="ru-RU" sz="3000" dirty="0"/>
              <a:t>2025–2026 учебный год общее количество выделенных ФГАОУ ВО </a:t>
            </a:r>
            <a:r>
              <a:rPr lang="ru-RU" sz="3000" b="1" dirty="0">
                <a:solidFill>
                  <a:srgbClr val="FF0000"/>
                </a:solidFill>
              </a:rPr>
              <a:t>«Тюменский государственный университет» </a:t>
            </a:r>
            <a:r>
              <a:rPr lang="ru-RU" sz="3000" dirty="0"/>
              <a:t>(далее — ТюмГУ) целевых мест по программам высшего образования по направлению подготовки 44.00.00 «Образование и педагогические науки» составляет  </a:t>
            </a:r>
            <a:r>
              <a:rPr lang="ru-RU" sz="3000" b="1" dirty="0"/>
              <a:t>154 места, и</a:t>
            </a:r>
            <a:r>
              <a:rPr lang="ru-RU" sz="3000" dirty="0"/>
              <a:t>з них: </a:t>
            </a:r>
            <a:endParaRPr lang="ru-RU" sz="3000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3000" dirty="0" smtClean="0"/>
              <a:t>в </a:t>
            </a:r>
            <a:r>
              <a:rPr lang="ru-RU" sz="3000" dirty="0"/>
              <a:t>ТюмГУ (г. Тюмень) — </a:t>
            </a:r>
            <a:r>
              <a:rPr lang="ru-RU" sz="3000" b="1" dirty="0"/>
              <a:t>37 </a:t>
            </a:r>
            <a:r>
              <a:rPr lang="ru-RU" sz="3000" b="1" dirty="0" smtClean="0"/>
              <a:t>мест</a:t>
            </a:r>
            <a:r>
              <a:rPr lang="ru-RU" sz="3000" dirty="0" smtClean="0"/>
              <a:t>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000" dirty="0" smtClean="0"/>
              <a:t>в </a:t>
            </a:r>
            <a:r>
              <a:rPr lang="ru-RU" sz="3000" dirty="0"/>
              <a:t>Ишимском педагогическом институте имени П. П. Ершова (филиал ТюмГУ) - </a:t>
            </a:r>
            <a:r>
              <a:rPr lang="ru-RU" sz="3000" b="1" dirty="0"/>
              <a:t>67</a:t>
            </a:r>
            <a:r>
              <a:rPr lang="ru-RU" sz="3000" dirty="0"/>
              <a:t> </a:t>
            </a:r>
            <a:r>
              <a:rPr lang="ru-RU" sz="3000" b="1" dirty="0" smtClean="0"/>
              <a:t>мест,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000" dirty="0" smtClean="0"/>
              <a:t>в </a:t>
            </a:r>
            <a:r>
              <a:rPr lang="ru-RU" sz="3000" dirty="0"/>
              <a:t>Тобольском педагогическом институте имени Д. И. Менделеева (филиал ТюмГУ) — </a:t>
            </a:r>
            <a:r>
              <a:rPr lang="ru-RU" sz="3000" b="1" dirty="0"/>
              <a:t>50</a:t>
            </a:r>
            <a:r>
              <a:rPr lang="ru-RU" sz="3000" dirty="0"/>
              <a:t> </a:t>
            </a:r>
            <a:r>
              <a:rPr lang="ru-RU" sz="3000" b="1" dirty="0"/>
              <a:t>мест</a:t>
            </a:r>
            <a:r>
              <a:rPr lang="ru-RU" sz="30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3000" b="1" dirty="0">
                <a:solidFill>
                  <a:srgbClr val="FF0000"/>
                </a:solidFill>
              </a:rPr>
              <a:t>на портале «Работа России» </a:t>
            </a:r>
            <a:r>
              <a:rPr lang="ru-RU" sz="3000" dirty="0"/>
              <a:t>размещено </a:t>
            </a:r>
            <a:r>
              <a:rPr lang="ru-RU" sz="3000" b="1" dirty="0" smtClean="0"/>
              <a:t>125 </a:t>
            </a:r>
            <a:r>
              <a:rPr lang="ru-RU" sz="3000" b="1" dirty="0"/>
              <a:t>предложений </a:t>
            </a:r>
            <a:r>
              <a:rPr lang="ru-RU" sz="3000" dirty="0"/>
              <a:t>о заключении </a:t>
            </a:r>
            <a:r>
              <a:rPr lang="ru-RU" sz="3000" b="1" dirty="0"/>
              <a:t>177 договоров </a:t>
            </a:r>
            <a:r>
              <a:rPr lang="ru-RU" sz="3000" dirty="0"/>
              <a:t>о целевом </a:t>
            </a:r>
            <a:r>
              <a:rPr lang="ru-RU" sz="3000" dirty="0" smtClean="0"/>
              <a:t>обучении </a:t>
            </a:r>
            <a:r>
              <a:rPr lang="ru-RU" sz="3000" dirty="0"/>
              <a:t>для поступающих в ТюмГУ в 2025 </a:t>
            </a:r>
            <a:r>
              <a:rPr lang="ru-RU" sz="3000" dirty="0" smtClean="0"/>
              <a:t>году</a:t>
            </a:r>
            <a:endParaRPr lang="ru-RU" sz="30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5422681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5503" y="67375"/>
            <a:ext cx="11742821" cy="471639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7030A0"/>
                </a:solidFill>
              </a:rPr>
              <a:t>Предложения Нижнетавдинского района, размещенные на «Работа в России»</a:t>
            </a:r>
            <a:endParaRPr lang="ru-RU" sz="3200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81264" y="539014"/>
            <a:ext cx="11213432" cy="6193857"/>
          </a:xfrm>
        </p:spPr>
        <p:txBody>
          <a:bodyPr>
            <a:no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2025-2025 учебный год:</a:t>
            </a:r>
          </a:p>
          <a:p>
            <a:r>
              <a:rPr lang="ru-RU" b="1" u="sng" dirty="0" smtClean="0"/>
              <a:t>МАОУ «Нижнетавдинская СОШ»: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2 учителя </a:t>
            </a:r>
            <a:r>
              <a:rPr lang="ru-RU" dirty="0"/>
              <a:t>математики (в Ишимском педагогическом институте ), </a:t>
            </a:r>
            <a:endParaRPr lang="ru-RU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1 учитель русского языка (</a:t>
            </a:r>
            <a:r>
              <a:rPr lang="ru-RU" dirty="0"/>
              <a:t>в ТюмГУ </a:t>
            </a:r>
            <a:r>
              <a:rPr lang="ru-RU" dirty="0" smtClean="0"/>
              <a:t>).</a:t>
            </a:r>
          </a:p>
          <a:p>
            <a:r>
              <a:rPr lang="ru-RU" b="1" u="sng" dirty="0" smtClean="0"/>
              <a:t>МАОУ «Велижанская СОШ»: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1 учитель русского языка (</a:t>
            </a:r>
            <a:r>
              <a:rPr lang="ru-RU" dirty="0"/>
              <a:t>в Тобольском педагогическом </a:t>
            </a:r>
            <a:r>
              <a:rPr lang="ru-RU" dirty="0" smtClean="0"/>
              <a:t>институте),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1 учитель биологии (</a:t>
            </a:r>
            <a:r>
              <a:rPr lang="ru-RU" dirty="0"/>
              <a:t>в Ишимском педагогическом институте </a:t>
            </a:r>
            <a:r>
              <a:rPr lang="ru-RU" dirty="0" smtClean="0"/>
              <a:t>),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1 учитель начальных классов (в </a:t>
            </a:r>
            <a:r>
              <a:rPr lang="ru-RU" dirty="0"/>
              <a:t>ТюмГУ </a:t>
            </a:r>
            <a:r>
              <a:rPr lang="ru-RU" dirty="0" smtClean="0"/>
              <a:t>).</a:t>
            </a:r>
            <a:endParaRPr lang="ru-RU" dirty="0"/>
          </a:p>
          <a:p>
            <a:r>
              <a:rPr lang="ru-RU" b="1" dirty="0" smtClean="0">
                <a:solidFill>
                  <a:srgbClr val="FF0000"/>
                </a:solidFill>
              </a:rPr>
              <a:t>2026-2027учебный год:</a:t>
            </a:r>
          </a:p>
          <a:p>
            <a:r>
              <a:rPr lang="ru-RU" b="1" u="sng" dirty="0"/>
              <a:t>МАОУ «Нижнетавдинская СОШ</a:t>
            </a:r>
            <a:r>
              <a:rPr lang="ru-RU" b="1" u="sng" dirty="0" smtClean="0"/>
              <a:t>»: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 1 учитель </a:t>
            </a:r>
            <a:r>
              <a:rPr lang="ru-RU" dirty="0"/>
              <a:t>математики </a:t>
            </a:r>
            <a:r>
              <a:rPr lang="ru-RU" dirty="0" smtClean="0"/>
              <a:t>(</a:t>
            </a:r>
            <a:r>
              <a:rPr lang="ru-RU" dirty="0"/>
              <a:t>в Ишимском педагогическом институте </a:t>
            </a:r>
            <a:r>
              <a:rPr lang="ru-RU" dirty="0" smtClean="0"/>
              <a:t>),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dirty="0" smtClean="0"/>
              <a:t>1 </a:t>
            </a:r>
            <a:r>
              <a:rPr lang="ru-RU" dirty="0"/>
              <a:t>учитель русского языка </a:t>
            </a:r>
            <a:r>
              <a:rPr lang="ru-RU" dirty="0" smtClean="0"/>
              <a:t>(</a:t>
            </a:r>
            <a:r>
              <a:rPr lang="ru-RU" dirty="0"/>
              <a:t>в Тобольском педагогическом институте </a:t>
            </a:r>
            <a:r>
              <a:rPr lang="ru-RU" dirty="0" smtClean="0"/>
              <a:t>).</a:t>
            </a:r>
            <a:endParaRPr lang="ru-RU" dirty="0"/>
          </a:p>
          <a:p>
            <a:r>
              <a:rPr lang="ru-RU" b="1" u="sng" dirty="0"/>
              <a:t>МАОУ «Велижанская СОШ</a:t>
            </a:r>
            <a:r>
              <a:rPr lang="ru-RU" b="1" u="sng" dirty="0" smtClean="0"/>
              <a:t>»: </a:t>
            </a:r>
            <a:r>
              <a:rPr lang="ru-RU" dirty="0" smtClean="0"/>
              <a:t>1 </a:t>
            </a:r>
            <a:r>
              <a:rPr lang="ru-RU" dirty="0"/>
              <a:t>учитель начальных классов </a:t>
            </a:r>
            <a:r>
              <a:rPr lang="ru-RU" dirty="0" smtClean="0"/>
              <a:t>(</a:t>
            </a:r>
            <a:r>
              <a:rPr lang="ru-RU" dirty="0"/>
              <a:t>в Тобольском педагогическом институте </a:t>
            </a:r>
            <a:r>
              <a:rPr lang="ru-RU" dirty="0" smtClean="0"/>
              <a:t>).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42437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Как поступить на места </a:t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в пределах целевой квоты? 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97280" y="1855360"/>
            <a:ext cx="10058400" cy="402336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b="1" dirty="0" smtClean="0"/>
              <a:t> </a:t>
            </a:r>
            <a:r>
              <a:rPr lang="ru-RU" b="1" u="sng" dirty="0" smtClean="0">
                <a:solidFill>
                  <a:srgbClr val="FF0000"/>
                </a:solidFill>
              </a:rPr>
              <a:t>1 шаг.</a:t>
            </a:r>
          </a:p>
          <a:p>
            <a:pPr marL="0" indent="0">
              <a:buNone/>
            </a:pPr>
            <a:r>
              <a:rPr lang="ru-RU" sz="2800" dirty="0" smtClean="0"/>
              <a:t>- Найти и изучить предложения работодателей (далее - организации-заказчики) о целевом обучении на </a:t>
            </a:r>
            <a:r>
              <a:rPr lang="ru-RU" sz="2800" b="1" dirty="0" smtClean="0">
                <a:solidFill>
                  <a:srgbClr val="FF0000"/>
                </a:solidFill>
              </a:rPr>
              <a:t>Единой цифровой платформе в сфере занятости и трудовых отношений «Работа в России» </a:t>
            </a:r>
            <a:r>
              <a:rPr lang="ru-RU" sz="2800" dirty="0" smtClean="0"/>
              <a:t>(Предложения целевого обучения). </a:t>
            </a:r>
          </a:p>
          <a:p>
            <a:pPr marL="0" indent="0">
              <a:buNone/>
            </a:pPr>
            <a:endParaRPr lang="ru-RU" sz="2800" dirty="0" smtClean="0"/>
          </a:p>
          <a:p>
            <a:pPr marL="0" indent="0">
              <a:buNone/>
            </a:pPr>
            <a:r>
              <a:rPr lang="ru-RU" sz="2800" dirty="0" smtClean="0"/>
              <a:t>- Подать заявку на заключение договора о целевом обучении в вуз в период приема заявлений о приеме на обучение, то есть </a:t>
            </a:r>
            <a:r>
              <a:rPr lang="ru-RU" sz="2800" b="1" dirty="0" smtClean="0">
                <a:solidFill>
                  <a:srgbClr val="FF0000"/>
                </a:solidFill>
              </a:rPr>
              <a:t>с 20 июня до 20-25 июля </a:t>
            </a:r>
            <a:r>
              <a:rPr lang="ru-RU" sz="2800" dirty="0" smtClean="0"/>
              <a:t>(конкретный срок завершения приема заявлений устанавливает вуз).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31543488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7634" y="494765"/>
            <a:ext cx="11646568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sz="2800" b="1" u="sng" dirty="0" smtClean="0">
                <a:solidFill>
                  <a:srgbClr val="FF0000"/>
                </a:solidFill>
              </a:rPr>
              <a:t>2 шаг.</a:t>
            </a:r>
          </a:p>
          <a:p>
            <a:pPr marL="0" indent="0">
              <a:buNone/>
            </a:pPr>
            <a:r>
              <a:rPr lang="ru-RU" sz="2800" dirty="0" smtClean="0"/>
              <a:t>Выбрать способ подачи заявки на заключение договора о целевом обучении: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1-й способ </a:t>
            </a:r>
            <a:r>
              <a:rPr lang="ru-RU" sz="2800" dirty="0" smtClean="0"/>
              <a:t>– в электронном виде одновременно с заявлением о приеме на обучение в образовательную организацию. На данном этапе формируется и направляется заявка </a:t>
            </a:r>
            <a:r>
              <a:rPr lang="ru-RU" sz="2800" dirty="0" smtClean="0">
                <a:solidFill>
                  <a:srgbClr val="FF0000"/>
                </a:solidFill>
              </a:rPr>
              <a:t>на портале «</a:t>
            </a:r>
            <a:r>
              <a:rPr lang="ru-RU" sz="2800" dirty="0" err="1" smtClean="0">
                <a:solidFill>
                  <a:srgbClr val="FF0000"/>
                </a:solidFill>
              </a:rPr>
              <a:t>Госуслуги</a:t>
            </a:r>
            <a:r>
              <a:rPr lang="ru-RU" sz="2800" dirty="0" smtClean="0">
                <a:solidFill>
                  <a:srgbClr val="FF0000"/>
                </a:solidFill>
              </a:rPr>
              <a:t>» </a:t>
            </a:r>
            <a:r>
              <a:rPr lang="ru-RU" sz="2800" dirty="0" smtClean="0"/>
              <a:t>(обязательно отметить конкурс по целевой квоте).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rgbClr val="FF0000"/>
                </a:solidFill>
              </a:rPr>
              <a:t>2-й способ </a:t>
            </a:r>
            <a:r>
              <a:rPr lang="ru-RU" sz="2800" dirty="0" smtClean="0"/>
              <a:t>– в письменном виде на бумажном носителе одновременно с заявлением о приеме на обучение подать в образовательную организацию. </a:t>
            </a:r>
          </a:p>
          <a:p>
            <a:pPr marL="0" indent="0">
              <a:buNone/>
            </a:pPr>
            <a:r>
              <a:rPr lang="ru-RU" sz="2800" dirty="0" smtClean="0"/>
              <a:t>* в случае если абитуриент является несовершеннолетним, к заявке прилагается письменное согласие законного представителя гражданина (родителя, усыновителя или попечителя) на заключение договора о целевом обучении.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520114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9764" y="383487"/>
            <a:ext cx="11511815" cy="60365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3 шаг.</a:t>
            </a:r>
          </a:p>
          <a:p>
            <a:pPr>
              <a:buFontTx/>
              <a:buChar char="-"/>
            </a:pPr>
            <a:r>
              <a:rPr lang="ru-RU" dirty="0" smtClean="0"/>
              <a:t>Отследить свое место в конкурсном списке на сайте образовательной организации или на портале «</a:t>
            </a:r>
            <a:r>
              <a:rPr lang="ru-RU" dirty="0" err="1" smtClean="0"/>
              <a:t>Госуслуги</a:t>
            </a:r>
            <a:r>
              <a:rPr lang="ru-RU" dirty="0" smtClean="0"/>
              <a:t>».</a:t>
            </a:r>
          </a:p>
          <a:p>
            <a:pPr>
              <a:buFontTx/>
              <a:buChar char="-"/>
            </a:pPr>
            <a:r>
              <a:rPr lang="ru-RU" dirty="0" smtClean="0"/>
              <a:t> Важно!!! Договор о целевом обучении подписывается после того, как образовательной организацией будет издан приказ о приеме на обучение и после передачи сведений из этого приказа организации-заказчику. </a:t>
            </a:r>
          </a:p>
          <a:p>
            <a:pPr>
              <a:buFontTx/>
              <a:buChar char="-"/>
            </a:pPr>
            <a:r>
              <a:rPr lang="ru-RU" dirty="0" smtClean="0"/>
              <a:t>* в случае, если количество зачисленных на обучение и ранее подавших заявки превышает количество договоров, которые планировала заключить организация-заказчик целевого обучения, проводится дополнительный отбор кандидатов на целевое обучение. </a:t>
            </a:r>
          </a:p>
          <a:p>
            <a:pPr marL="0" indent="0"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4 шаг.</a:t>
            </a:r>
            <a:endParaRPr lang="ru-RU" b="1" u="sng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Получить уведомление о зачислении в личном кабинете на портале «</a:t>
            </a:r>
            <a:r>
              <a:rPr lang="ru-RU" dirty="0" err="1" smtClean="0"/>
              <a:t>Госуслуги</a:t>
            </a:r>
            <a:r>
              <a:rPr lang="ru-RU" dirty="0" smtClean="0"/>
              <a:t>» или на сайте образовательной организации. </a:t>
            </a:r>
          </a:p>
          <a:p>
            <a:pPr marL="0" indent="0">
              <a:buNone/>
            </a:pPr>
            <a:r>
              <a:rPr lang="ru-RU" b="1" u="sng" dirty="0" smtClean="0">
                <a:solidFill>
                  <a:srgbClr val="FF0000"/>
                </a:solidFill>
              </a:rPr>
              <a:t>5 шаг.</a:t>
            </a:r>
            <a:endParaRPr lang="ru-RU" b="1" u="sng" dirty="0">
              <a:solidFill>
                <a:srgbClr val="FF0000"/>
              </a:solidFill>
            </a:endParaRPr>
          </a:p>
          <a:p>
            <a:pPr>
              <a:buFontTx/>
              <a:buChar char="-"/>
            </a:pPr>
            <a:r>
              <a:rPr lang="ru-RU" dirty="0" smtClean="0"/>
              <a:t>Заключить договор о целевом обучении с организацией-заказчиком не позднее начала учебного года (в электронном виде через приложение «</a:t>
            </a:r>
            <a:r>
              <a:rPr lang="ru-RU" dirty="0" err="1" smtClean="0"/>
              <a:t>Госключ</a:t>
            </a:r>
            <a:r>
              <a:rPr lang="ru-RU" dirty="0" smtClean="0"/>
              <a:t>» или обратившись к организации-заказчику). *«</a:t>
            </a:r>
            <a:r>
              <a:rPr lang="ru-RU" dirty="0" err="1" smtClean="0"/>
              <a:t>Госключ</a:t>
            </a:r>
            <a:r>
              <a:rPr lang="ru-RU" dirty="0" smtClean="0"/>
              <a:t>» — это приложение для подписания юридически значимых документов в электронном виде.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583383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289710"/>
            <a:ext cx="10515600" cy="6005211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400" b="1" u="sng" dirty="0" smtClean="0">
                <a:solidFill>
                  <a:srgbClr val="7030A0"/>
                </a:solidFill>
              </a:rPr>
              <a:t>Полезная информация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FF0000"/>
                </a:solidFill>
              </a:rPr>
              <a:t>ВАЖНО! </a:t>
            </a:r>
            <a:r>
              <a:rPr lang="ru-RU" sz="2400" dirty="0" smtClean="0"/>
              <a:t>При поступлении в ТюмГУ и его филиалы учитываются </a:t>
            </a:r>
            <a:r>
              <a:rPr lang="ru-RU" sz="2400" dirty="0" smtClean="0">
                <a:solidFill>
                  <a:srgbClr val="FF0000"/>
                </a:solidFill>
              </a:rPr>
              <a:t>индивидуальные достижения абитуриента </a:t>
            </a:r>
            <a:r>
              <a:rPr lang="ru-RU" sz="2400" dirty="0" smtClean="0"/>
              <a:t>путем начисления баллов, которые включаются в сумму конкурсных баллов, либо дополнительных бонусных баллов к внутренним вступительным испытаниям, проводимых образовательной организацией.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/>
              <a:t>Результат каждого достижения обязательно должен быть документально подтвержден.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FF0000"/>
                </a:solidFill>
              </a:rPr>
              <a:t>ВАЖНО! </a:t>
            </a:r>
            <a:r>
              <a:rPr lang="ru-RU" sz="2400" dirty="0" smtClean="0"/>
              <a:t>Для абитуриентов, поступающих по направлению подготовки </a:t>
            </a:r>
            <a:r>
              <a:rPr lang="ru-RU" sz="2400" dirty="0" smtClean="0">
                <a:solidFill>
                  <a:srgbClr val="FF0000"/>
                </a:solidFill>
              </a:rPr>
              <a:t>высшего образования – бакалавриат </a:t>
            </a:r>
            <a:r>
              <a:rPr lang="ru-RU" sz="2400" dirty="0" smtClean="0"/>
              <a:t>44.00.00 «Образование и педагогические науки», заключивших договор о целевом обучении с администрацией Нижнетавдинского района, установлена мера поддержки в форме </a:t>
            </a:r>
            <a:r>
              <a:rPr lang="ru-RU" sz="2400" dirty="0" smtClean="0">
                <a:solidFill>
                  <a:srgbClr val="FF0000"/>
                </a:solidFill>
              </a:rPr>
              <a:t>ежемесячной выплаты в размере 3000руб.</a:t>
            </a:r>
            <a:r>
              <a:rPr lang="ru-RU" sz="2400" dirty="0" smtClean="0"/>
              <a:t>в период обучения (дополнительно к основной стипендии). </a:t>
            </a:r>
          </a:p>
          <a:p>
            <a:pPr algn="just">
              <a:buFont typeface="Wingdings" panose="05000000000000000000" pitchFamily="2" charset="2"/>
              <a:buChar char="Ø"/>
            </a:pPr>
            <a:r>
              <a:rPr lang="ru-RU" sz="2400" dirty="0" smtClean="0">
                <a:solidFill>
                  <a:srgbClr val="FF0000"/>
                </a:solidFill>
              </a:rPr>
              <a:t>ВАЖНО! </a:t>
            </a:r>
            <a:r>
              <a:rPr lang="ru-RU" sz="2400" dirty="0" smtClean="0"/>
              <a:t>Поступающие, не прошедшие по конкурсу на места в пределах целевой квоты, имеют право принять участие в конкурсе на общих основаниях согласно поданному заявлению о приёме.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4287782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7030A0"/>
                </a:solidFill>
              </a:rPr>
              <a:t>При поступлении в ТюмГУ </a:t>
            </a:r>
            <a:r>
              <a:rPr lang="ru-RU" b="1" dirty="0" smtClean="0">
                <a:solidFill>
                  <a:srgbClr val="7030A0"/>
                </a:solidFill>
              </a:rPr>
              <a:t/>
            </a:r>
            <a:br>
              <a:rPr lang="ru-RU" b="1" dirty="0" smtClean="0">
                <a:solidFill>
                  <a:srgbClr val="7030A0"/>
                </a:solidFill>
              </a:rPr>
            </a:br>
            <a:r>
              <a:rPr lang="ru-RU" b="1" dirty="0" smtClean="0">
                <a:solidFill>
                  <a:srgbClr val="7030A0"/>
                </a:solidFill>
              </a:rPr>
              <a:t>начисляются дополнительные баллы:</a:t>
            </a:r>
            <a:endParaRPr lang="ru-RU" b="1" dirty="0">
              <a:solidFill>
                <a:srgbClr val="7030A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79133" y="1737360"/>
            <a:ext cx="11598442" cy="402336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наличие </a:t>
            </a:r>
            <a:r>
              <a:rPr lang="ru-RU" sz="2400" b="1" dirty="0">
                <a:solidFill>
                  <a:srgbClr val="FF0000"/>
                </a:solidFill>
              </a:rPr>
              <a:t>золотого знака </a:t>
            </a:r>
            <a:r>
              <a:rPr lang="ru-RU" sz="2400" b="1" dirty="0"/>
              <a:t>отличия Всероссийского физкультурно-спортивного комплекса </a:t>
            </a:r>
            <a:r>
              <a:rPr lang="ru-RU" sz="2400" b="1" dirty="0">
                <a:solidFill>
                  <a:srgbClr val="FF0000"/>
                </a:solidFill>
              </a:rPr>
              <a:t>«</a:t>
            </a:r>
            <a:r>
              <a:rPr lang="ru-RU" sz="2400" b="1" dirty="0" smtClean="0">
                <a:solidFill>
                  <a:srgbClr val="FF0000"/>
                </a:solidFill>
              </a:rPr>
              <a:t>ГТО» </a:t>
            </a:r>
            <a:r>
              <a:rPr lang="ru-RU" sz="2400" dirty="0"/>
              <a:t>(</a:t>
            </a:r>
            <a:r>
              <a:rPr lang="ru-RU" sz="2400" dirty="0" smtClean="0"/>
              <a:t>если </a:t>
            </a:r>
            <a:r>
              <a:rPr lang="ru-RU" sz="2400" dirty="0"/>
              <a:t>поступающий в текущем и (или) предшествующем году относится (относился) к возрастной группе, в которой получен знак ГТО- </a:t>
            </a:r>
            <a:r>
              <a:rPr lang="ru-RU" sz="2400" b="1" dirty="0">
                <a:solidFill>
                  <a:srgbClr val="FF0000"/>
                </a:solidFill>
              </a:rPr>
              <a:t>3 </a:t>
            </a:r>
            <a:r>
              <a:rPr lang="ru-RU" sz="2400" b="1" dirty="0" smtClean="0">
                <a:solidFill>
                  <a:srgbClr val="FF0000"/>
                </a:solidFill>
              </a:rPr>
              <a:t>балла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документов об образовании или </a:t>
            </a:r>
            <a:r>
              <a:rPr lang="ru-RU" sz="2400" b="1" dirty="0"/>
              <a:t>об образовании и о квалификации </a:t>
            </a:r>
            <a:r>
              <a:rPr lang="ru-RU" sz="2400" b="1" dirty="0">
                <a:solidFill>
                  <a:srgbClr val="FF0000"/>
                </a:solidFill>
              </a:rPr>
              <a:t>с </a:t>
            </a:r>
            <a:r>
              <a:rPr lang="ru-RU" sz="2400" b="1" dirty="0" smtClean="0">
                <a:solidFill>
                  <a:srgbClr val="FF0000"/>
                </a:solidFill>
              </a:rPr>
              <a:t>отличием </a:t>
            </a:r>
            <a:r>
              <a:rPr lang="ru-RU" sz="2400" b="1" dirty="0" smtClean="0"/>
              <a:t>-        </a:t>
            </a:r>
            <a:r>
              <a:rPr lang="ru-RU" sz="2400" b="1" dirty="0" smtClean="0">
                <a:solidFill>
                  <a:srgbClr val="FF0000"/>
                </a:solidFill>
              </a:rPr>
              <a:t>5 баллов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b="1" dirty="0"/>
              <a:t>наличие </a:t>
            </a:r>
            <a:r>
              <a:rPr lang="ru-RU" sz="2400" b="1" dirty="0">
                <a:solidFill>
                  <a:srgbClr val="FF0000"/>
                </a:solidFill>
              </a:rPr>
              <a:t>диплома победителя или призера регионального этапа Всероссийской олимпиады школьников</a:t>
            </a:r>
            <a:r>
              <a:rPr lang="ru-RU" sz="2400" dirty="0"/>
              <a:t>, полученного </a:t>
            </a:r>
            <a:r>
              <a:rPr lang="ru-RU" sz="2400" dirty="0" smtClean="0"/>
              <a:t>поступающим </a:t>
            </a:r>
            <a:r>
              <a:rPr lang="ru-RU" sz="2400" dirty="0"/>
              <a:t>в 10-11 </a:t>
            </a:r>
            <a:r>
              <a:rPr lang="ru-RU" sz="2400" dirty="0" smtClean="0"/>
              <a:t>классе – </a:t>
            </a:r>
            <a:r>
              <a:rPr lang="ru-RU" sz="2400" b="1" dirty="0" smtClean="0">
                <a:solidFill>
                  <a:srgbClr val="FF0000"/>
                </a:solidFill>
              </a:rPr>
              <a:t>5 баллов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наличие диплома победителя Всероссийского конкурса </a:t>
            </a:r>
            <a:r>
              <a:rPr lang="ru-RU" sz="2400" b="1" dirty="0">
                <a:solidFill>
                  <a:srgbClr val="FF0000"/>
                </a:solidFill>
              </a:rPr>
              <a:t>«Большая перемена</a:t>
            </a:r>
            <a:r>
              <a:rPr lang="ru-RU" sz="2400" b="1" dirty="0" smtClean="0">
                <a:solidFill>
                  <a:srgbClr val="FF0000"/>
                </a:solidFill>
              </a:rPr>
              <a:t>»             </a:t>
            </a:r>
            <a:r>
              <a:rPr lang="ru-RU" sz="2400" dirty="0" smtClean="0"/>
              <a:t>(</a:t>
            </a:r>
            <a:r>
              <a:rPr lang="ru-RU" sz="2400" b="1" dirty="0">
                <a:solidFill>
                  <a:srgbClr val="FF0000"/>
                </a:solidFill>
              </a:rPr>
              <a:t>5 баллов</a:t>
            </a:r>
            <a:r>
              <a:rPr lang="ru-RU" sz="2400" dirty="0"/>
              <a:t>); наличие диплома призера Всероссийского </a:t>
            </a:r>
            <a:r>
              <a:rPr lang="ru-RU" sz="2400" dirty="0" smtClean="0"/>
              <a:t>конкурса </a:t>
            </a:r>
            <a:r>
              <a:rPr lang="ru-RU" sz="2400" dirty="0"/>
              <a:t>«Большая перемена» </a:t>
            </a:r>
            <a:r>
              <a:rPr lang="ru-RU" sz="2400" dirty="0" smtClean="0"/>
              <a:t>      (</a:t>
            </a:r>
            <a:r>
              <a:rPr lang="ru-RU" sz="2400" b="1" dirty="0">
                <a:solidFill>
                  <a:srgbClr val="FF0000"/>
                </a:solidFill>
              </a:rPr>
              <a:t>3 балла</a:t>
            </a:r>
            <a:r>
              <a:rPr lang="ru-RU" sz="2400" dirty="0" smtClean="0"/>
              <a:t>)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400" dirty="0"/>
              <a:t>наличие сертификата </a:t>
            </a:r>
            <a:r>
              <a:rPr lang="ru-RU" sz="2400" b="1" dirty="0">
                <a:solidFill>
                  <a:srgbClr val="FF0000"/>
                </a:solidFill>
              </a:rPr>
              <a:t>«Бонусная карта ТюмГУ» </a:t>
            </a:r>
            <a:r>
              <a:rPr lang="ru-RU" sz="2400" dirty="0"/>
              <a:t>(</a:t>
            </a:r>
            <a:r>
              <a:rPr lang="ru-RU" sz="2400" b="1" dirty="0">
                <a:solidFill>
                  <a:srgbClr val="FF0000"/>
                </a:solidFill>
              </a:rPr>
              <a:t>от 1 до 10 баллов</a:t>
            </a:r>
            <a:r>
              <a:rPr lang="ru-RU" sz="2400" dirty="0"/>
              <a:t>) </a:t>
            </a:r>
            <a:r>
              <a:rPr lang="ru-RU" sz="2400" dirty="0" smtClean="0"/>
              <a:t>и др.</a:t>
            </a:r>
            <a:endParaRPr lang="ru-RU" sz="2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289639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352836884"/>
              </p:ext>
            </p:extLst>
          </p:nvPr>
        </p:nvGraphicFramePr>
        <p:xfrm>
          <a:off x="218132" y="353085"/>
          <a:ext cx="7863404" cy="555668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95" name="Acrobat Document" r:id="rId3" imgW="8019826" imgH="5667097" progId="Acrobat.Document.DC">
                  <p:embed/>
                </p:oleObj>
              </mc:Choice>
              <mc:Fallback>
                <p:oleObj name="Acrobat Document" r:id="rId3" imgW="8019826" imgH="5667097" progId="Acrobat.Document.DC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218132" y="353085"/>
                        <a:ext cx="7863404" cy="555668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Прямоугольник 1"/>
          <p:cNvSpPr/>
          <p:nvPr/>
        </p:nvSpPr>
        <p:spPr>
          <a:xfrm>
            <a:off x="8313577" y="1146267"/>
            <a:ext cx="3806890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            ВАЖНО</a:t>
            </a:r>
            <a:r>
              <a:rPr lang="ru-RU" b="1" dirty="0">
                <a:solidFill>
                  <a:srgbClr val="FF0000"/>
                </a:solidFill>
              </a:rPr>
              <a:t>! </a:t>
            </a:r>
            <a:endParaRPr lang="ru-RU" b="1" dirty="0" smtClean="0">
              <a:solidFill>
                <a:srgbClr val="FF0000"/>
              </a:solidFill>
            </a:endParaRPr>
          </a:p>
          <a:p>
            <a:endParaRPr lang="ru-RU" dirty="0">
              <a:solidFill>
                <a:srgbClr val="FF0000"/>
              </a:solidFill>
            </a:endParaRP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Проверить на официальных 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сайтах ВУЗ-</a:t>
            </a:r>
            <a:r>
              <a:rPr lang="ru-RU" b="1" dirty="0" err="1" smtClean="0">
                <a:solidFill>
                  <a:srgbClr val="7030A0"/>
                </a:solidFill>
              </a:rPr>
              <a:t>ов</a:t>
            </a:r>
            <a:r>
              <a:rPr lang="ru-RU" b="1" dirty="0" smtClean="0">
                <a:solidFill>
                  <a:srgbClr val="7030A0"/>
                </a:solidFill>
              </a:rPr>
              <a:t> и колледжей перечень предметов,</a:t>
            </a:r>
          </a:p>
          <a:p>
            <a:pPr algn="ctr"/>
            <a:r>
              <a:rPr lang="ru-RU" b="1" dirty="0" smtClean="0">
                <a:solidFill>
                  <a:srgbClr val="7030A0"/>
                </a:solidFill>
              </a:rPr>
              <a:t> по которым нужно сдать ЕГЭ и ОГЭ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(примерно 20.01.2026г.)</a:t>
            </a:r>
          </a:p>
          <a:p>
            <a:pPr algn="ctr"/>
            <a:endParaRPr lang="ru-RU" b="1" i="1" dirty="0">
              <a:solidFill>
                <a:srgbClr val="FF0000"/>
              </a:solidFill>
            </a:endParaRPr>
          </a:p>
          <a:p>
            <a:pPr algn="ctr"/>
            <a:r>
              <a:rPr lang="ru-RU" b="1" i="1" dirty="0" smtClean="0">
                <a:solidFill>
                  <a:srgbClr val="7030A0"/>
                </a:solidFill>
              </a:rPr>
              <a:t>Оперативно скорректировать выбор предмета для сдачи ГИА, </a:t>
            </a:r>
            <a:r>
              <a:rPr lang="ru-RU" b="1" i="1" dirty="0" smtClean="0">
                <a:solidFill>
                  <a:srgbClr val="FF0000"/>
                </a:solidFill>
              </a:rPr>
              <a:t>т.к. закрывается база по выбору предметов для сдачи: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 ЕГЭ - до 01.02.2026г</a:t>
            </a:r>
            <a:r>
              <a:rPr lang="ru-RU" b="1" i="1" dirty="0">
                <a:solidFill>
                  <a:srgbClr val="FF0000"/>
                </a:solidFill>
              </a:rPr>
              <a:t>. </a:t>
            </a:r>
          </a:p>
          <a:p>
            <a:pPr algn="ctr"/>
            <a:r>
              <a:rPr lang="ru-RU" b="1" i="1" dirty="0" smtClean="0">
                <a:solidFill>
                  <a:srgbClr val="FF0000"/>
                </a:solidFill>
              </a:rPr>
              <a:t>ОГЭ – до 01.03.2026г. </a:t>
            </a:r>
            <a:endParaRPr lang="ru-RU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053390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Объект 2"/>
          <p:cNvSpPr>
            <a:spLocks noGrp="1"/>
          </p:cNvSpPr>
          <p:nvPr>
            <p:ph idx="1"/>
          </p:nvPr>
        </p:nvSpPr>
        <p:spPr>
          <a:xfrm>
            <a:off x="481263" y="821436"/>
            <a:ext cx="11511815" cy="603656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2800" b="1" dirty="0" smtClean="0">
                <a:solidFill>
                  <a:srgbClr val="7030A0"/>
                </a:solidFill>
              </a:rPr>
              <a:t>Контакты по вопросам целевого обучения:</a:t>
            </a:r>
          </a:p>
          <a:p>
            <a:pPr marL="0" indent="0" algn="ctr">
              <a:buNone/>
            </a:pPr>
            <a:endParaRPr lang="ru-RU" sz="2800" b="1" dirty="0" smtClean="0"/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Базадырова Наталия Николаевна</a:t>
            </a:r>
            <a:r>
              <a:rPr lang="ru-RU" sz="2800" dirty="0"/>
              <a:t>, заместитель начальника, </a:t>
            </a:r>
            <a:r>
              <a:rPr lang="ru-RU" sz="2800" dirty="0" smtClean="0"/>
              <a:t>руководитель </a:t>
            </a:r>
            <a:r>
              <a:rPr lang="ru-RU" sz="2800" dirty="0"/>
              <a:t>информационно-методического центра </a:t>
            </a:r>
            <a:r>
              <a:rPr lang="ru-RU" sz="2800" dirty="0" smtClean="0"/>
              <a:t>управления </a:t>
            </a:r>
            <a:r>
              <a:rPr lang="ru-RU" sz="2800" dirty="0"/>
              <a:t>образования администрации Нижнетавдинского муниципального </a:t>
            </a:r>
            <a:r>
              <a:rPr lang="ru-RU" sz="2800" dirty="0" smtClean="0"/>
              <a:t>района 2-44-39 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Калайчиева Сусанна Вахтанговна, директор МАОУ «Нижнетавдинская СОШ» 2-32- 07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ru-RU" sz="2800" dirty="0" smtClean="0"/>
              <a:t>Ваганова Надежда Васильевна, директор МАОУ «Велижанская СОШ» </a:t>
            </a:r>
          </a:p>
          <a:p>
            <a:pPr marL="0" indent="0">
              <a:buNone/>
            </a:pPr>
            <a:r>
              <a:rPr lang="ru-RU" sz="2800" dirty="0" smtClean="0"/>
              <a:t>46-2-56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409724974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582</TotalTime>
  <Words>1002</Words>
  <Application>Microsoft Office PowerPoint</Application>
  <PresentationFormat>Широкоэкранный</PresentationFormat>
  <Paragraphs>80</Paragraphs>
  <Slides>12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Внедренные серверы OLE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9" baseType="lpstr">
      <vt:lpstr>Arial</vt:lpstr>
      <vt:lpstr>Calibri</vt:lpstr>
      <vt:lpstr>Calibri Light</vt:lpstr>
      <vt:lpstr>Times New Roman</vt:lpstr>
      <vt:lpstr>Wingdings</vt:lpstr>
      <vt:lpstr>Ретро</vt:lpstr>
      <vt:lpstr>Acrobat Document</vt:lpstr>
      <vt:lpstr>ПОСТУПЛЕНИЕ  НА ЦЕЛЕВОЕ ОБУЧЕНИЕ  ПО ОБРАЗОВАТЕЛЬНЫМ ПРОГРАММАМ  ВЫСШЕГО и СРЕДНЕГО ПРОФЕССИОНАЛЬНОГО ОБРАЗОВАНИЯ</vt:lpstr>
      <vt:lpstr>Презентация PowerPoint</vt:lpstr>
      <vt:lpstr>Презентация PowerPoint</vt:lpstr>
      <vt:lpstr>Целевые места в ТюмГУ</vt:lpstr>
      <vt:lpstr>Предложения Нижнетавдинского района, размещенные на «Работа в России»</vt:lpstr>
      <vt:lpstr>Как поступить на места  в пределах целевой квоты? </vt:lpstr>
      <vt:lpstr>Презентация PowerPoint</vt:lpstr>
      <vt:lpstr>Презентация PowerPoint</vt:lpstr>
      <vt:lpstr>Презентация PowerPoint</vt:lpstr>
      <vt:lpstr>При поступлении в ТюмГУ  начисляются дополнительные баллы: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Базадырова Наталия Николаевна</dc:creator>
  <cp:lastModifiedBy>Базадырова Наталия Николаевна</cp:lastModifiedBy>
  <cp:revision>48</cp:revision>
  <cp:lastPrinted>2026-10-27T11:43:42Z</cp:lastPrinted>
  <dcterms:created xsi:type="dcterms:W3CDTF">2025-12-16T03:58:03Z</dcterms:created>
  <dcterms:modified xsi:type="dcterms:W3CDTF">2026-10-27T11:50:01Z</dcterms:modified>
</cp:coreProperties>
</file>